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819" r:id="rId6"/>
    <p:sldId id="821" r:id="rId7"/>
    <p:sldId id="816" r:id="rId8"/>
    <p:sldId id="820" r:id="rId9"/>
    <p:sldId id="822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56DAA0-D390-4FB7-9964-1AAAE8E476FE}" v="2" dt="2019-12-13T07:46:49.630"/>
    <p1510:client id="{ED730D30-E4AD-4BA3-89C3-E75C64B04820}" v="1" dt="2019-12-13T08:32:59.30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3817" autoAdjust="0"/>
  </p:normalViewPr>
  <p:slideViewPr>
    <p:cSldViewPr snapToGrid="0">
      <p:cViewPr varScale="1">
        <p:scale>
          <a:sx n="63" d="100"/>
          <a:sy n="63" d="100"/>
        </p:scale>
        <p:origin x="157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7" d="100"/>
          <a:sy n="47" d="100"/>
        </p:scale>
        <p:origin x="2792" y="4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is Zisimopoulos" userId="b25c0fab-12cb-423d-a4aa-23cb9ecb5291" providerId="ADAL" clId="{8756DAA0-D390-4FB7-9964-1AAAE8E476FE}"/>
    <pc:docChg chg="custSel modSld modMainMaster">
      <pc:chgData name="Haris Zisimopoulos" userId="b25c0fab-12cb-423d-a4aa-23cb9ecb5291" providerId="ADAL" clId="{8756DAA0-D390-4FB7-9964-1AAAE8E476FE}" dt="2019-12-13T08:02:48.410" v="181" actId="20577"/>
      <pc:docMkLst>
        <pc:docMk/>
      </pc:docMkLst>
      <pc:sldChg chg="modSp">
        <pc:chgData name="Haris Zisimopoulos" userId="b25c0fab-12cb-423d-a4aa-23cb9ecb5291" providerId="ADAL" clId="{8756DAA0-D390-4FB7-9964-1AAAE8E476FE}" dt="2019-12-13T08:02:48.410" v="181" actId="20577"/>
        <pc:sldMkLst>
          <pc:docMk/>
          <pc:sldMk cId="0" sldId="303"/>
        </pc:sldMkLst>
        <pc:spChg chg="mod">
          <ac:chgData name="Haris Zisimopoulos" userId="b25c0fab-12cb-423d-a4aa-23cb9ecb5291" providerId="ADAL" clId="{8756DAA0-D390-4FB7-9964-1AAAE8E476FE}" dt="2019-12-13T08:02:48.410" v="181" actId="20577"/>
          <ac:spMkLst>
            <pc:docMk/>
            <pc:sldMk cId="0" sldId="303"/>
            <ac:spMk id="6146" creationId="{00000000-0000-0000-0000-000000000000}"/>
          </ac:spMkLst>
        </pc:spChg>
      </pc:sldChg>
      <pc:sldChg chg="modSp">
        <pc:chgData name="Haris Zisimopoulos" userId="b25c0fab-12cb-423d-a4aa-23cb9ecb5291" providerId="ADAL" clId="{8756DAA0-D390-4FB7-9964-1AAAE8E476FE}" dt="2019-12-13T07:23:11.011" v="120" actId="207"/>
        <pc:sldMkLst>
          <pc:docMk/>
          <pc:sldMk cId="3531198803" sldId="816"/>
        </pc:sldMkLst>
        <pc:graphicFrameChg chg="modGraphic">
          <ac:chgData name="Haris Zisimopoulos" userId="b25c0fab-12cb-423d-a4aa-23cb9ecb5291" providerId="ADAL" clId="{8756DAA0-D390-4FB7-9964-1AAAE8E476FE}" dt="2019-12-13T07:23:11.011" v="120" actId="207"/>
          <ac:graphicFrameMkLst>
            <pc:docMk/>
            <pc:sldMk cId="3531198803" sldId="816"/>
            <ac:graphicFrameMk id="4" creationId="{2A2FCA07-EF8F-4BFD-931F-3DEF7B3E2B96}"/>
          </ac:graphicFrameMkLst>
        </pc:graphicFrameChg>
      </pc:sldChg>
      <pc:sldChg chg="modSp">
        <pc:chgData name="Haris Zisimopoulos" userId="b25c0fab-12cb-423d-a4aa-23cb9ecb5291" providerId="ADAL" clId="{8756DAA0-D390-4FB7-9964-1AAAE8E476FE}" dt="2019-12-12T13:30:54.486" v="0" actId="6549"/>
        <pc:sldMkLst>
          <pc:docMk/>
          <pc:sldMk cId="2729413797" sldId="819"/>
        </pc:sldMkLst>
        <pc:spChg chg="mod">
          <ac:chgData name="Haris Zisimopoulos" userId="b25c0fab-12cb-423d-a4aa-23cb9ecb5291" providerId="ADAL" clId="{8756DAA0-D390-4FB7-9964-1AAAE8E476FE}" dt="2019-12-12T13:30:54.486" v="0" actId="6549"/>
          <ac:spMkLst>
            <pc:docMk/>
            <pc:sldMk cId="2729413797" sldId="819"/>
            <ac:spMk id="57347" creationId="{00000000-0000-0000-0000-000000000000}"/>
          </ac:spMkLst>
        </pc:spChg>
      </pc:sldChg>
      <pc:sldChg chg="modSp">
        <pc:chgData name="Haris Zisimopoulos" userId="b25c0fab-12cb-423d-a4aa-23cb9ecb5291" providerId="ADAL" clId="{8756DAA0-D390-4FB7-9964-1AAAE8E476FE}" dt="2019-12-13T07:23:35.543" v="131" actId="20577"/>
        <pc:sldMkLst>
          <pc:docMk/>
          <pc:sldMk cId="597724325" sldId="820"/>
        </pc:sldMkLst>
        <pc:spChg chg="mod">
          <ac:chgData name="Haris Zisimopoulos" userId="b25c0fab-12cb-423d-a4aa-23cb9ecb5291" providerId="ADAL" clId="{8756DAA0-D390-4FB7-9964-1AAAE8E476FE}" dt="2019-12-13T07:23:35.543" v="131" actId="20577"/>
          <ac:spMkLst>
            <pc:docMk/>
            <pc:sldMk cId="597724325" sldId="820"/>
            <ac:spMk id="57347" creationId="{00000000-0000-0000-0000-000000000000}"/>
          </ac:spMkLst>
        </pc:spChg>
      </pc:sldChg>
      <pc:sldMasterChg chg="modSldLayout">
        <pc:chgData name="Haris Zisimopoulos" userId="b25c0fab-12cb-423d-a4aa-23cb9ecb5291" providerId="ADAL" clId="{8756DAA0-D390-4FB7-9964-1AAAE8E476FE}" dt="2019-12-13T06:44:32.145" v="25" actId="20577"/>
        <pc:sldMasterMkLst>
          <pc:docMk/>
          <pc:sldMasterMk cId="0" sldId="2147483729"/>
        </pc:sldMasterMkLst>
        <pc:sldLayoutChg chg="modSp">
          <pc:chgData name="Haris Zisimopoulos" userId="b25c0fab-12cb-423d-a4aa-23cb9ecb5291" providerId="ADAL" clId="{8756DAA0-D390-4FB7-9964-1AAAE8E476FE}" dt="2019-12-13T06:44:32.145" v="2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Haris Zisimopoulos" userId="b25c0fab-12cb-423d-a4aa-23cb9ecb5291" providerId="ADAL" clId="{8756DAA0-D390-4FB7-9964-1AAAE8E476FE}" dt="2019-12-13T06:44:32.145" v="2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Haris Zisimopoulos" userId="b25c0fab-12cb-423d-a4aa-23cb9ecb5291" providerId="ADAL" clId="{ED730D30-E4AD-4BA3-89C3-E75C64B04820}"/>
    <pc:docChg chg="modSld">
      <pc:chgData name="Haris Zisimopoulos" userId="b25c0fab-12cb-423d-a4aa-23cb9ecb5291" providerId="ADAL" clId="{ED730D30-E4AD-4BA3-89C3-E75C64B04820}" dt="2019-12-13T09:59:11.784" v="180" actId="20577"/>
      <pc:docMkLst>
        <pc:docMk/>
      </pc:docMkLst>
      <pc:sldChg chg="modSp">
        <pc:chgData name="Haris Zisimopoulos" userId="b25c0fab-12cb-423d-a4aa-23cb9ecb5291" providerId="ADAL" clId="{ED730D30-E4AD-4BA3-89C3-E75C64B04820}" dt="2019-12-13T09:59:11.784" v="180" actId="20577"/>
        <pc:sldMkLst>
          <pc:docMk/>
          <pc:sldMk cId="0" sldId="303"/>
        </pc:sldMkLst>
        <pc:spChg chg="mod">
          <ac:chgData name="Haris Zisimopoulos" userId="b25c0fab-12cb-423d-a4aa-23cb9ecb5291" providerId="ADAL" clId="{ED730D30-E4AD-4BA3-89C3-E75C64B04820}" dt="2019-12-13T09:59:11.784" v="180" actId="20577"/>
          <ac:spMkLst>
            <pc:docMk/>
            <pc:sldMk cId="0" sldId="303"/>
            <ac:spMk id="6146" creationId="{00000000-0000-0000-0000-000000000000}"/>
          </ac:spMkLst>
        </pc:spChg>
      </pc:sldChg>
      <pc:sldChg chg="modSp">
        <pc:chgData name="Haris Zisimopoulos" userId="b25c0fab-12cb-423d-a4aa-23cb9ecb5291" providerId="ADAL" clId="{ED730D30-E4AD-4BA3-89C3-E75C64B04820}" dt="2019-12-13T08:37:15.358" v="91" actId="20577"/>
        <pc:sldMkLst>
          <pc:docMk/>
          <pc:sldMk cId="597724325" sldId="820"/>
        </pc:sldMkLst>
        <pc:spChg chg="mod">
          <ac:chgData name="Haris Zisimopoulos" userId="b25c0fab-12cb-423d-a4aa-23cb9ecb5291" providerId="ADAL" clId="{ED730D30-E4AD-4BA3-89C3-E75C64B04820}" dt="2019-12-13T08:37:15.358" v="91" actId="20577"/>
          <ac:spMkLst>
            <pc:docMk/>
            <pc:sldMk cId="597724325" sldId="820"/>
            <ac:spMk id="57347" creationId="{00000000-0000-0000-0000-000000000000}"/>
          </ac:spMkLst>
        </pc:spChg>
      </pc:sldChg>
      <pc:sldChg chg="modSp">
        <pc:chgData name="Haris Zisimopoulos" userId="b25c0fab-12cb-423d-a4aa-23cb9ecb5291" providerId="ADAL" clId="{ED730D30-E4AD-4BA3-89C3-E75C64B04820}" dt="2019-12-13T09:17:48.759" v="155" actId="20577"/>
        <pc:sldMkLst>
          <pc:docMk/>
          <pc:sldMk cId="3851979326" sldId="822"/>
        </pc:sldMkLst>
        <pc:spChg chg="mod">
          <ac:chgData name="Haris Zisimopoulos" userId="b25c0fab-12cb-423d-a4aa-23cb9ecb5291" providerId="ADAL" clId="{ED730D30-E4AD-4BA3-89C3-E75C64B04820}" dt="2019-12-13T08:34:22.384" v="73" actId="20577"/>
          <ac:spMkLst>
            <pc:docMk/>
            <pc:sldMk cId="3851979326" sldId="822"/>
            <ac:spMk id="3" creationId="{FD06546A-BCF0-46BE-8946-63F96E300EB8}"/>
          </ac:spMkLst>
        </pc:spChg>
        <pc:spChg chg="mod">
          <ac:chgData name="Haris Zisimopoulos" userId="b25c0fab-12cb-423d-a4aa-23cb9ecb5291" providerId="ADAL" clId="{ED730D30-E4AD-4BA3-89C3-E75C64B04820}" dt="2019-12-13T08:37:44.555" v="109" actId="20577"/>
          <ac:spMkLst>
            <pc:docMk/>
            <pc:sldMk cId="3851979326" sldId="822"/>
            <ac:spMk id="8" creationId="{B65BFB2B-46C7-41AA-B2B6-D8D912929261}"/>
          </ac:spMkLst>
        </pc:spChg>
        <pc:spChg chg="mod">
          <ac:chgData name="Haris Zisimopoulos" userId="b25c0fab-12cb-423d-a4aa-23cb9ecb5291" providerId="ADAL" clId="{ED730D30-E4AD-4BA3-89C3-E75C64B04820}" dt="2019-12-13T08:37:31.225" v="103" actId="20577"/>
          <ac:spMkLst>
            <pc:docMk/>
            <pc:sldMk cId="3851979326" sldId="822"/>
            <ac:spMk id="11" creationId="{57E23396-91F9-44B0-9B6C-90F21840A773}"/>
          </ac:spMkLst>
        </pc:spChg>
        <pc:graphicFrameChg chg="modGraphic">
          <ac:chgData name="Haris Zisimopoulos" userId="b25c0fab-12cb-423d-a4aa-23cb9ecb5291" providerId="ADAL" clId="{ED730D30-E4AD-4BA3-89C3-E75C64B04820}" dt="2019-12-13T09:17:48.759" v="155" actId="20577"/>
          <ac:graphicFrameMkLst>
            <pc:docMk/>
            <pc:sldMk cId="3851979326" sldId="822"/>
            <ac:graphicFrameMk id="5" creationId="{A33365B5-065F-4A95-8AFF-9EB30849B932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12/13/2019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12/13/2019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Sitges, Spain, 10-13 December 2019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SP-191361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SA#86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Sitges</a:t>
            </a:r>
            <a:r>
              <a:rPr lang="en-GB" altLang="de-DE" sz="1200" baseline="0" dirty="0">
                <a:solidFill>
                  <a:schemeClr val="bg1"/>
                </a:solidFill>
              </a:rPr>
              <a:t>, Spain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December 10 - 13, 2019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2019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660400" y="3431309"/>
            <a:ext cx="7843520" cy="257831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Qualcomm Inc., Nokia, Nokia Shanghai Bell, Ericsson, Deutsche Telekom, </a:t>
            </a:r>
            <a:r>
              <a:rPr lang="fr-FR" altLang="de-DE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Telstra</a:t>
            </a: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Sony, Telecom Italia, </a:t>
            </a:r>
            <a:r>
              <a:rPr lang="fr-FR" altLang="de-DE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Telia</a:t>
            </a: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altLang="de-DE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Company</a:t>
            </a: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Vodafone, Charter, BT, T-Mobile USA, </a:t>
            </a:r>
            <a:r>
              <a:rPr lang="fr-FR" altLang="de-DE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Broadcom</a:t>
            </a: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Apple, </a:t>
            </a:r>
            <a:r>
              <a:rPr lang="fr-FR" altLang="de-DE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Telenor</a:t>
            </a: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CableLabs, </a:t>
            </a:r>
            <a:r>
              <a:rPr lang="fr-FR" altLang="de-DE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Mediatek</a:t>
            </a: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Cisco, </a:t>
            </a:r>
            <a:r>
              <a:rPr lang="fr-FR" altLang="de-DE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Telus</a:t>
            </a:r>
            <a:endParaRPr lang="fr-FR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057487" y="1650302"/>
            <a:ext cx="7029039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Way Forward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Rel-17 Prioritization 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Way Forward (IN items </a:t>
            </a:r>
            <a:r>
              <a:rPr lang="en-US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downscoping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273050" y="1409894"/>
            <a:ext cx="8382000" cy="4160482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 </a:t>
            </a:r>
            <a:r>
              <a:rPr lang="en-GB" sz="1800" dirty="0" err="1"/>
              <a:t>FS_eNPN</a:t>
            </a:r>
            <a:endParaRPr lang="en-GB" sz="1800" dirty="0"/>
          </a:p>
          <a:p>
            <a:pPr lvl="1" eaLnBrk="1" hangingPunct="1">
              <a:defRPr/>
            </a:pPr>
            <a:r>
              <a:rPr lang="en-GB" sz="1400" dirty="0"/>
              <a:t>Remove WT 4.5 “</a:t>
            </a:r>
            <a:r>
              <a:rPr lang="en-US" sz="1400" dirty="0"/>
              <a:t>Optimizations for expected UE behavior”</a:t>
            </a:r>
            <a:r>
              <a:rPr lang="en-GB" sz="1400" dirty="0"/>
              <a:t> (0.5+0.5)</a:t>
            </a:r>
          </a:p>
          <a:p>
            <a:pPr eaLnBrk="1" hangingPunct="1">
              <a:defRPr/>
            </a:pPr>
            <a:r>
              <a:rPr lang="en-GB" sz="1800" dirty="0" err="1"/>
              <a:t>FS_enh_EC</a:t>
            </a:r>
            <a:endParaRPr lang="en-GB" sz="1800" dirty="0"/>
          </a:p>
          <a:p>
            <a:pPr lvl="1" eaLnBrk="1" hangingPunct="1">
              <a:defRPr/>
            </a:pPr>
            <a:r>
              <a:rPr lang="en-GB" sz="1400" dirty="0"/>
              <a:t>Remove WT 2 “deployment guidelines” (1+1)</a:t>
            </a:r>
          </a:p>
          <a:p>
            <a:pPr eaLnBrk="1" hangingPunct="1">
              <a:defRPr/>
            </a:pPr>
            <a:r>
              <a:rPr lang="en-GB" sz="1800" dirty="0" err="1"/>
              <a:t>ProSe</a:t>
            </a:r>
            <a:r>
              <a:rPr lang="en-GB" sz="1800" dirty="0"/>
              <a:t> 5G</a:t>
            </a:r>
          </a:p>
          <a:p>
            <a:pPr lvl="1" eaLnBrk="1" hangingPunct="1">
              <a:defRPr/>
            </a:pPr>
            <a:r>
              <a:rPr lang="en-GB" sz="1400" dirty="0"/>
              <a:t>Remove WT 2.6 “path selection” (1+0.5) and WT 2.7 “path switching” (1+0.5) – to be based on EPS and V2X approach which was UE implementation based</a:t>
            </a:r>
          </a:p>
          <a:p>
            <a:pPr eaLnBrk="1" hangingPunct="1">
              <a:defRPr/>
            </a:pPr>
            <a:r>
              <a:rPr lang="en-GB" sz="1800" dirty="0"/>
              <a:t>FS_5MBS</a:t>
            </a:r>
          </a:p>
          <a:p>
            <a:pPr lvl="1" eaLnBrk="1" hangingPunct="1">
              <a:defRPr/>
            </a:pPr>
            <a:r>
              <a:rPr lang="en-GB" sz="1400" dirty="0"/>
              <a:t>Reconsider updated TU estimates as per next slide</a:t>
            </a:r>
          </a:p>
          <a:p>
            <a:pPr lvl="1" eaLnBrk="1" hangingPunct="1">
              <a:defRPr/>
            </a:pPr>
            <a:endParaRPr lang="en-GB" sz="1400" dirty="0"/>
          </a:p>
          <a:p>
            <a:pPr marL="0" indent="0" eaLnBrk="1" hangingPunct="1">
              <a:buNone/>
              <a:defRPr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729413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0BD59-4100-4ADD-88CD-1E35D5AB1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3350"/>
            <a:ext cx="2932113" cy="1143000"/>
          </a:xfrm>
        </p:spPr>
        <p:txBody>
          <a:bodyPr/>
          <a:lstStyle/>
          <a:p>
            <a:pPr algn="l"/>
            <a:r>
              <a:rPr lang="en-GB" dirty="0"/>
              <a:t>FS_5MBS WT assessment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CA81668-5503-49F5-9CAB-4C232953EC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33626"/>
              </p:ext>
            </p:extLst>
          </p:nvPr>
        </p:nvGraphicFramePr>
        <p:xfrm>
          <a:off x="3588545" y="124460"/>
          <a:ext cx="5246687" cy="75588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8866">
                  <a:extLst>
                    <a:ext uri="{9D8B030D-6E8A-4147-A177-3AD203B41FA5}">
                      <a16:colId xmlns:a16="http://schemas.microsoft.com/office/drawing/2014/main" val="3681346460"/>
                    </a:ext>
                  </a:extLst>
                </a:gridCol>
                <a:gridCol w="910476">
                  <a:extLst>
                    <a:ext uri="{9D8B030D-6E8A-4147-A177-3AD203B41FA5}">
                      <a16:colId xmlns:a16="http://schemas.microsoft.com/office/drawing/2014/main" val="709734136"/>
                    </a:ext>
                  </a:extLst>
                </a:gridCol>
                <a:gridCol w="1533436">
                  <a:extLst>
                    <a:ext uri="{9D8B030D-6E8A-4147-A177-3AD203B41FA5}">
                      <a16:colId xmlns:a16="http://schemas.microsoft.com/office/drawing/2014/main" val="3349421505"/>
                    </a:ext>
                  </a:extLst>
                </a:gridCol>
                <a:gridCol w="575036">
                  <a:extLst>
                    <a:ext uri="{9D8B030D-6E8A-4147-A177-3AD203B41FA5}">
                      <a16:colId xmlns:a16="http://schemas.microsoft.com/office/drawing/2014/main" val="2329362830"/>
                    </a:ext>
                  </a:extLst>
                </a:gridCol>
                <a:gridCol w="622957">
                  <a:extLst>
                    <a:ext uri="{9D8B030D-6E8A-4147-A177-3AD203B41FA5}">
                      <a16:colId xmlns:a16="http://schemas.microsoft.com/office/drawing/2014/main" val="2365250208"/>
                    </a:ext>
                  </a:extLst>
                </a:gridCol>
                <a:gridCol w="1245916">
                  <a:extLst>
                    <a:ext uri="{9D8B030D-6E8A-4147-A177-3AD203B41FA5}">
                      <a16:colId xmlns:a16="http://schemas.microsoft.com/office/drawing/2014/main" val="3283161584"/>
                    </a:ext>
                  </a:extLst>
                </a:gridCol>
              </a:tblGrid>
              <a:tr h="375920">
                <a:tc>
                  <a:txBody>
                    <a:bodyPr/>
                    <a:lstStyle/>
                    <a:p>
                      <a:endParaRPr lang="en-US" sz="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800" b="1" dirty="0">
                          <a:solidFill>
                            <a:schemeClr val="tx1"/>
                          </a:solidFill>
                          <a:latin typeface="+mn-lt"/>
                        </a:rPr>
                        <a:t>WT name</a:t>
                      </a:r>
                      <a:endParaRPr lang="en-US" sz="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WT Description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Current TU estimates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Proposed UPDATED TU estimates</a:t>
                      </a:r>
                      <a:endParaRPr lang="en-US" sz="8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9776843"/>
                  </a:ext>
                </a:extLst>
              </a:tr>
              <a:tr h="74884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1.1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Levels of service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Define levels of service (e.g., transport only mode vs. full service mode) and related functionalities. Define broadcast/multicast/gr      </a:t>
                      </a:r>
                      <a:r>
                        <a:rPr lang="en-GB" sz="800" b="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oupcast</a:t>
                      </a: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 services.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b="0">
                        <a:solidFill>
                          <a:schemeClr val="tx1"/>
                        </a:solidFill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2+1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1+0.5 (mostly a definition task of things that have been done in the past)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488968"/>
                  </a:ext>
                </a:extLst>
              </a:tr>
              <a:tr h="103587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1.2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Functionality definition and allocation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Define functionalities and discuss how they are split among CN entities, RAN and UE, to support broadcast/multicast/groupcast communication for public safety and other cases outlined in the SID and align with RAN which RATs they may apply to.  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b="0">
                        <a:solidFill>
                          <a:schemeClr val="tx1"/>
                        </a:solidFill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3 + 1</a:t>
                      </a:r>
                      <a:endParaRPr lang="en-US" sz="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3+1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8044947"/>
                  </a:ext>
                </a:extLst>
              </a:tr>
              <a:tr h="51007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b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1.3</a:t>
                      </a:r>
                      <a:endParaRPr lang="en-US" sz="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Session management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Principles of session establishment, modification and termination. 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b="0">
                        <a:solidFill>
                          <a:schemeClr val="tx1"/>
                        </a:solidFill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2 + 1</a:t>
                      </a:r>
                      <a:endParaRPr lang="en-US" sz="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1+0.5 (assumed that above task already affects the SM principles)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6812513"/>
                  </a:ext>
                </a:extLst>
              </a:tr>
              <a:tr h="59752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b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1.4</a:t>
                      </a:r>
                      <a:endParaRPr lang="en-US" sz="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Different levels of access control</a:t>
                      </a:r>
                      <a:endParaRPr lang="en-US" sz="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Study levels of control to access the services in MBS use cases.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How can a UE join/leave a multicast/broadcast service?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2 + 1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1+0.5 (key issue not agreed, mostly overlaps with above WTs)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772540"/>
                  </a:ext>
                </a:extLst>
              </a:tr>
              <a:tr h="59252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b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1.5</a:t>
                      </a:r>
                      <a:endParaRPr lang="en-US" sz="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QoS and PCC rules</a:t>
                      </a:r>
                      <a:endParaRPr lang="en-US" sz="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Support, if applicable, QoS and PCC rules for broadcast/multicast services.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2 + 1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1+0.5 (use of existing QoS architecture including PCF, should be if applicable defined in WT 1.2)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1834232"/>
                  </a:ext>
                </a:extLst>
              </a:tr>
              <a:tr h="101854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b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1.6</a:t>
                      </a:r>
                      <a:endParaRPr lang="en-US" sz="800" b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Generic Combination of broadcast and unicast services from same provider</a:t>
                      </a:r>
                      <a:endParaRPr lang="en-US" sz="800" b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Enabling combination of broadcast services with unicast services from same provider focusing on potential 5GC and RAN aspects.</a:t>
                      </a:r>
                      <a:endParaRPr lang="en-US" sz="800" b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b="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2 + 1</a:t>
                      </a:r>
                      <a:endParaRPr lang="en-US" sz="800" b="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Already out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908269"/>
                  </a:ext>
                </a:extLst>
              </a:tr>
              <a:tr h="0">
                <a:tc gridSpan="6">
                  <a:txBody>
                    <a:bodyPr/>
                    <a:lstStyle/>
                    <a:p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7752474"/>
                  </a:ext>
                </a:extLst>
              </a:tr>
              <a:tr h="57982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b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2.1</a:t>
                      </a:r>
                      <a:endParaRPr lang="en-US" sz="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Use cases and requirements (e.g., service continuity) for Public Safety</a:t>
                      </a:r>
                      <a:endParaRPr lang="en-US" sz="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Investigate and define solutions to support the requirements (see, e.g., TS 22.179 and TS 22.280) for public safety use cases.</a:t>
                      </a:r>
                      <a:endParaRPr lang="en-US" sz="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b="0">
                        <a:solidFill>
                          <a:schemeClr val="tx1"/>
                        </a:solidFill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2 + 1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1+0.5 (assess the synergy with SA6)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755268"/>
                  </a:ext>
                </a:extLst>
              </a:tr>
              <a:tr h="185611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2.2</a:t>
                      </a:r>
                      <a:endParaRPr lang="en-US" sz="800" b="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Multiple operator support</a:t>
                      </a:r>
                      <a:endParaRPr lang="en-US" sz="800" b="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Support broadcast/multicast/groupcast services among multiple providers, e.g., roaming aspects, transmission of same content to multiple PLMNs.</a:t>
                      </a:r>
                      <a:endParaRPr lang="en-US" sz="800" b="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b="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1 + 1</a:t>
                      </a:r>
                      <a:endParaRPr lang="en-US" sz="800" b="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Already out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0320" marR="5032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8961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723853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IN items, </a:t>
            </a:r>
            <a:r>
              <a:rPr lang="en-US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updated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TU allocation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A2FCA07-EF8F-4BFD-931F-3DEF7B3E2B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324392"/>
              </p:ext>
            </p:extLst>
          </p:nvPr>
        </p:nvGraphicFramePr>
        <p:xfrm>
          <a:off x="569167" y="1488546"/>
          <a:ext cx="8005665" cy="3189605"/>
        </p:xfrm>
        <a:graphic>
          <a:graphicData uri="http://schemas.openxmlformats.org/drawingml/2006/table">
            <a:tbl>
              <a:tblPr firstRow="1" firstCol="1" bandRow="1"/>
              <a:tblGrid>
                <a:gridCol w="1119673">
                  <a:extLst>
                    <a:ext uri="{9D8B030D-6E8A-4147-A177-3AD203B41FA5}">
                      <a16:colId xmlns:a16="http://schemas.microsoft.com/office/drawing/2014/main" val="3074853130"/>
                    </a:ext>
                  </a:extLst>
                </a:gridCol>
                <a:gridCol w="765110">
                  <a:extLst>
                    <a:ext uri="{9D8B030D-6E8A-4147-A177-3AD203B41FA5}">
                      <a16:colId xmlns:a16="http://schemas.microsoft.com/office/drawing/2014/main" val="1224681243"/>
                    </a:ext>
                  </a:extLst>
                </a:gridCol>
                <a:gridCol w="839756">
                  <a:extLst>
                    <a:ext uri="{9D8B030D-6E8A-4147-A177-3AD203B41FA5}">
                      <a16:colId xmlns:a16="http://schemas.microsoft.com/office/drawing/2014/main" val="1920087863"/>
                    </a:ext>
                  </a:extLst>
                </a:gridCol>
                <a:gridCol w="1063689">
                  <a:extLst>
                    <a:ext uri="{9D8B030D-6E8A-4147-A177-3AD203B41FA5}">
                      <a16:colId xmlns:a16="http://schemas.microsoft.com/office/drawing/2014/main" val="3054654378"/>
                    </a:ext>
                  </a:extLst>
                </a:gridCol>
                <a:gridCol w="662474">
                  <a:extLst>
                    <a:ext uri="{9D8B030D-6E8A-4147-A177-3AD203B41FA5}">
                      <a16:colId xmlns:a16="http://schemas.microsoft.com/office/drawing/2014/main" val="3822031868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1333791908"/>
                    </a:ext>
                  </a:extLst>
                </a:gridCol>
                <a:gridCol w="634481">
                  <a:extLst>
                    <a:ext uri="{9D8B030D-6E8A-4147-A177-3AD203B41FA5}">
                      <a16:colId xmlns:a16="http://schemas.microsoft.com/office/drawing/2014/main" val="3207142796"/>
                    </a:ext>
                  </a:extLst>
                </a:gridCol>
                <a:gridCol w="727788">
                  <a:extLst>
                    <a:ext uri="{9D8B030D-6E8A-4147-A177-3AD203B41FA5}">
                      <a16:colId xmlns:a16="http://schemas.microsoft.com/office/drawing/2014/main" val="3854992784"/>
                    </a:ext>
                  </a:extLst>
                </a:gridCol>
                <a:gridCol w="569167">
                  <a:extLst>
                    <a:ext uri="{9D8B030D-6E8A-4147-A177-3AD203B41FA5}">
                      <a16:colId xmlns:a16="http://schemas.microsoft.com/office/drawing/2014/main" val="4192976828"/>
                    </a:ext>
                  </a:extLst>
                </a:gridCol>
                <a:gridCol w="1017037">
                  <a:extLst>
                    <a:ext uri="{9D8B030D-6E8A-4147-A177-3AD203B41FA5}">
                      <a16:colId xmlns:a16="http://schemas.microsoft.com/office/drawing/2014/main" val="2739192510"/>
                    </a:ext>
                  </a:extLst>
                </a:gridCol>
              </a:tblGrid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Target Study Completion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Requested in 2020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Proposed TU after down scoping in 2020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Jan,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#136AH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Feb,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Apr,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May,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(last meeting for study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Aug,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#140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Comment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1285759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557413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TUs Available for Rel-17 work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88242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FS_5GSAT_ARCH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Dec-19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(1 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3)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386844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FS_eNA_ph2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13.2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8.9 (5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3.9)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+ 2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2994677"/>
                  </a:ext>
                </a:extLst>
              </a:tr>
              <a:tr h="1014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FS_eNPN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9.75 (6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3.75)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2.5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2.25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93186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FS_MUSIM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347405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FS_enh_EC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8.5 (4.5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41594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FS_5G_ProSe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12.5 (7+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3.5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22144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FS_5MBS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12.9 (7.4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07508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FS_eNS_ph2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3344505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FS_eV2XARC_ph2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+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 (2 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1.5)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.5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1.5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569809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FS_IIoT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653705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5G_AIS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29585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D6203B4-B4A7-4D55-907E-ADB1B49D1A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046034"/>
              </p:ext>
            </p:extLst>
          </p:nvPr>
        </p:nvGraphicFramePr>
        <p:xfrm>
          <a:off x="569165" y="4693551"/>
          <a:ext cx="8005665" cy="304800"/>
        </p:xfrm>
        <a:graphic>
          <a:graphicData uri="http://schemas.openxmlformats.org/drawingml/2006/table">
            <a:tbl>
              <a:tblPr firstRow="1" firstCol="1" bandRow="1"/>
              <a:tblGrid>
                <a:gridCol w="1119673">
                  <a:extLst>
                    <a:ext uri="{9D8B030D-6E8A-4147-A177-3AD203B41FA5}">
                      <a16:colId xmlns:a16="http://schemas.microsoft.com/office/drawing/2014/main" val="277997288"/>
                    </a:ext>
                  </a:extLst>
                </a:gridCol>
                <a:gridCol w="765110">
                  <a:extLst>
                    <a:ext uri="{9D8B030D-6E8A-4147-A177-3AD203B41FA5}">
                      <a16:colId xmlns:a16="http://schemas.microsoft.com/office/drawing/2014/main" val="3687997119"/>
                    </a:ext>
                  </a:extLst>
                </a:gridCol>
                <a:gridCol w="821095">
                  <a:extLst>
                    <a:ext uri="{9D8B030D-6E8A-4147-A177-3AD203B41FA5}">
                      <a16:colId xmlns:a16="http://schemas.microsoft.com/office/drawing/2014/main" val="644123618"/>
                    </a:ext>
                  </a:extLst>
                </a:gridCol>
                <a:gridCol w="1082350">
                  <a:extLst>
                    <a:ext uri="{9D8B030D-6E8A-4147-A177-3AD203B41FA5}">
                      <a16:colId xmlns:a16="http://schemas.microsoft.com/office/drawing/2014/main" val="3388327191"/>
                    </a:ext>
                  </a:extLst>
                </a:gridCol>
                <a:gridCol w="662474">
                  <a:extLst>
                    <a:ext uri="{9D8B030D-6E8A-4147-A177-3AD203B41FA5}">
                      <a16:colId xmlns:a16="http://schemas.microsoft.com/office/drawing/2014/main" val="64450988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2275400530"/>
                    </a:ext>
                  </a:extLst>
                </a:gridCol>
                <a:gridCol w="634481">
                  <a:extLst>
                    <a:ext uri="{9D8B030D-6E8A-4147-A177-3AD203B41FA5}">
                      <a16:colId xmlns:a16="http://schemas.microsoft.com/office/drawing/2014/main" val="806714144"/>
                    </a:ext>
                  </a:extLst>
                </a:gridCol>
                <a:gridCol w="727788">
                  <a:extLst>
                    <a:ext uri="{9D8B030D-6E8A-4147-A177-3AD203B41FA5}">
                      <a16:colId xmlns:a16="http://schemas.microsoft.com/office/drawing/2014/main" val="4774487"/>
                    </a:ext>
                  </a:extLst>
                </a:gridCol>
                <a:gridCol w="569167">
                  <a:extLst>
                    <a:ext uri="{9D8B030D-6E8A-4147-A177-3AD203B41FA5}">
                      <a16:colId xmlns:a16="http://schemas.microsoft.com/office/drawing/2014/main" val="2227291323"/>
                    </a:ext>
                  </a:extLst>
                </a:gridCol>
                <a:gridCol w="1017037">
                  <a:extLst>
                    <a:ext uri="{9D8B030D-6E8A-4147-A177-3AD203B41FA5}">
                      <a16:colId xmlns:a16="http://schemas.microsoft.com/office/drawing/2014/main" val="181302002"/>
                    </a:ext>
                  </a:extLst>
                </a:gridCol>
              </a:tblGrid>
              <a:tr h="16651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TOTAL TUs for IN items 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80.05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4.75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040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E79BE0B-6E2B-4E88-B177-72BA48AA699B}"/>
              </a:ext>
            </a:extLst>
          </p:cNvPr>
          <p:cNvSpPr txBox="1"/>
          <p:nvPr/>
        </p:nvSpPr>
        <p:spPr>
          <a:xfrm>
            <a:off x="5019675" y="3612073"/>
            <a:ext cx="1883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</a:rPr>
              <a:t>TBD up to SA2 chairman</a:t>
            </a:r>
            <a:endParaRPr lang="en-US" sz="1200" dirty="0">
              <a:solidFill>
                <a:schemeClr val="bg1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C0B5DEB-7B7A-4FE7-B1A5-52E8230A3F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292191"/>
              </p:ext>
            </p:extLst>
          </p:nvPr>
        </p:nvGraphicFramePr>
        <p:xfrm>
          <a:off x="569166" y="5318552"/>
          <a:ext cx="8005665" cy="304800"/>
        </p:xfrm>
        <a:graphic>
          <a:graphicData uri="http://schemas.openxmlformats.org/drawingml/2006/table">
            <a:tbl>
              <a:tblPr firstRow="1" firstCol="1" bandRow="1"/>
              <a:tblGrid>
                <a:gridCol w="1119673">
                  <a:extLst>
                    <a:ext uri="{9D8B030D-6E8A-4147-A177-3AD203B41FA5}">
                      <a16:colId xmlns:a16="http://schemas.microsoft.com/office/drawing/2014/main" val="277997288"/>
                    </a:ext>
                  </a:extLst>
                </a:gridCol>
                <a:gridCol w="765110">
                  <a:extLst>
                    <a:ext uri="{9D8B030D-6E8A-4147-A177-3AD203B41FA5}">
                      <a16:colId xmlns:a16="http://schemas.microsoft.com/office/drawing/2014/main" val="3687997119"/>
                    </a:ext>
                  </a:extLst>
                </a:gridCol>
                <a:gridCol w="821095">
                  <a:extLst>
                    <a:ext uri="{9D8B030D-6E8A-4147-A177-3AD203B41FA5}">
                      <a16:colId xmlns:a16="http://schemas.microsoft.com/office/drawing/2014/main" val="644123618"/>
                    </a:ext>
                  </a:extLst>
                </a:gridCol>
                <a:gridCol w="1082350">
                  <a:extLst>
                    <a:ext uri="{9D8B030D-6E8A-4147-A177-3AD203B41FA5}">
                      <a16:colId xmlns:a16="http://schemas.microsoft.com/office/drawing/2014/main" val="3388327191"/>
                    </a:ext>
                  </a:extLst>
                </a:gridCol>
                <a:gridCol w="662474">
                  <a:extLst>
                    <a:ext uri="{9D8B030D-6E8A-4147-A177-3AD203B41FA5}">
                      <a16:colId xmlns:a16="http://schemas.microsoft.com/office/drawing/2014/main" val="64450988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2275400530"/>
                    </a:ext>
                  </a:extLst>
                </a:gridCol>
                <a:gridCol w="634481">
                  <a:extLst>
                    <a:ext uri="{9D8B030D-6E8A-4147-A177-3AD203B41FA5}">
                      <a16:colId xmlns:a16="http://schemas.microsoft.com/office/drawing/2014/main" val="806714144"/>
                    </a:ext>
                  </a:extLst>
                </a:gridCol>
                <a:gridCol w="727788">
                  <a:extLst>
                    <a:ext uri="{9D8B030D-6E8A-4147-A177-3AD203B41FA5}">
                      <a16:colId xmlns:a16="http://schemas.microsoft.com/office/drawing/2014/main" val="4774487"/>
                    </a:ext>
                  </a:extLst>
                </a:gridCol>
                <a:gridCol w="569167">
                  <a:extLst>
                    <a:ext uri="{9D8B030D-6E8A-4147-A177-3AD203B41FA5}">
                      <a16:colId xmlns:a16="http://schemas.microsoft.com/office/drawing/2014/main" val="2227291323"/>
                    </a:ext>
                  </a:extLst>
                </a:gridCol>
                <a:gridCol w="1017037">
                  <a:extLst>
                    <a:ext uri="{9D8B030D-6E8A-4147-A177-3AD203B41FA5}">
                      <a16:colId xmlns:a16="http://schemas.microsoft.com/office/drawing/2014/main" val="181302002"/>
                    </a:ext>
                  </a:extLst>
                </a:gridCol>
              </a:tblGrid>
              <a:tr h="16651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 Available for further allocation 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94- 80.05 = 13.95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4.75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04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1198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Way Forward (IN*)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273050" y="1409894"/>
            <a:ext cx="8382000" cy="4160482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UAS (5) as in SP-191294 (updated moderator report)</a:t>
            </a:r>
          </a:p>
          <a:p>
            <a:pPr lvl="1" eaLnBrk="1" hangingPunct="1">
              <a:defRPr/>
            </a:pPr>
            <a:r>
              <a:rPr lang="en-GB" sz="1200" dirty="0"/>
              <a:t>WT#1 without WT#1.1 as in updated moderator report</a:t>
            </a:r>
          </a:p>
          <a:p>
            <a:pPr eaLnBrk="1" hangingPunct="1">
              <a:defRPr/>
            </a:pPr>
            <a:r>
              <a:rPr lang="en-GB" sz="1800" dirty="0" err="1"/>
              <a:t>eATSSS</a:t>
            </a:r>
            <a:r>
              <a:rPr lang="en-GB" sz="1800" dirty="0"/>
              <a:t> (4.5) as in SP-191315	</a:t>
            </a:r>
          </a:p>
          <a:p>
            <a:pPr eaLnBrk="1" hangingPunct="1">
              <a:defRPr/>
            </a:pPr>
            <a:r>
              <a:rPr lang="en-GB" sz="1800" dirty="0"/>
              <a:t>WWC (4) as in SP-191316</a:t>
            </a:r>
          </a:p>
          <a:p>
            <a:pPr eaLnBrk="1" hangingPunct="1">
              <a:defRPr/>
            </a:pPr>
            <a:r>
              <a:rPr lang="en-GB" sz="1800" dirty="0" err="1"/>
              <a:t>eLCS</a:t>
            </a:r>
            <a:r>
              <a:rPr lang="en-GB" sz="1800" dirty="0"/>
              <a:t> (1) </a:t>
            </a:r>
            <a:r>
              <a:rPr lang="en-GB" sz="1800" dirty="0">
                <a:sym typeface="Wingdings" panose="05000000000000000000" pitchFamily="2" charset="2"/>
              </a:rPr>
              <a:t> can start WID in Q3 2020 (Aug. SA2)</a:t>
            </a:r>
            <a:endParaRPr lang="en-GB" sz="1800" dirty="0"/>
          </a:p>
          <a:p>
            <a:pPr lvl="1" eaLnBrk="1" hangingPunct="1">
              <a:defRPr/>
            </a:pPr>
            <a:r>
              <a:rPr lang="en-GB" sz="1100" dirty="0"/>
              <a:t>Alignment with RAN on latency reduction (WT#1.1)</a:t>
            </a:r>
          </a:p>
          <a:p>
            <a:pPr eaLnBrk="1" hangingPunct="1">
              <a:defRPr/>
            </a:pPr>
            <a:r>
              <a:rPr lang="en-GB" sz="1800" dirty="0"/>
              <a:t>MPS2 (2) as in SP-191314</a:t>
            </a:r>
          </a:p>
          <a:p>
            <a:pPr eaLnBrk="1" hangingPunct="1">
              <a:defRPr/>
            </a:pPr>
            <a:endParaRPr lang="en-GB" sz="1800" dirty="0"/>
          </a:p>
          <a:p>
            <a:pPr eaLnBrk="1" hangingPunct="1">
              <a:defRPr/>
            </a:pPr>
            <a:r>
              <a:rPr lang="en-GB" sz="1800" b="1" dirty="0"/>
              <a:t>Total=16.5 TUs</a:t>
            </a:r>
          </a:p>
          <a:p>
            <a:pPr lvl="1" eaLnBrk="1" hangingPunct="1">
              <a:defRPr/>
            </a:pPr>
            <a:endParaRPr lang="en-GB" sz="1000" dirty="0"/>
          </a:p>
          <a:p>
            <a:pPr marL="0" indent="0" eaLnBrk="1" hangingPunct="1">
              <a:buNone/>
              <a:defRPr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597724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05860-1661-4D67-BF6C-1A8974A4B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6546A-BCF0-46BE-8946-63F96E300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4827"/>
            <a:ext cx="8388350" cy="4830763"/>
          </a:xfrm>
        </p:spPr>
        <p:txBody>
          <a:bodyPr/>
          <a:lstStyle/>
          <a:p>
            <a:r>
              <a:rPr lang="en-GB" dirty="0"/>
              <a:t>It is feasible to agree on a 15-months release package as per table below.</a:t>
            </a:r>
          </a:p>
          <a:p>
            <a:r>
              <a:rPr lang="en-GB" dirty="0"/>
              <a:t>This is the proposed package</a:t>
            </a:r>
          </a:p>
          <a:p>
            <a:endParaRPr lang="en-GB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2A55F59-5008-4F67-B111-2AF7190AF9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029334"/>
              </p:ext>
            </p:extLst>
          </p:nvPr>
        </p:nvGraphicFramePr>
        <p:xfrm>
          <a:off x="832865" y="3074669"/>
          <a:ext cx="2465788" cy="2386331"/>
        </p:xfrm>
        <a:graphic>
          <a:graphicData uri="http://schemas.openxmlformats.org/drawingml/2006/table">
            <a:tbl>
              <a:tblPr firstRow="1" firstCol="1" bandRow="1"/>
              <a:tblGrid>
                <a:gridCol w="1264507">
                  <a:extLst>
                    <a:ext uri="{9D8B030D-6E8A-4147-A177-3AD203B41FA5}">
                      <a16:colId xmlns:a16="http://schemas.microsoft.com/office/drawing/2014/main" val="2355210286"/>
                    </a:ext>
                  </a:extLst>
                </a:gridCol>
                <a:gridCol w="1201281">
                  <a:extLst>
                    <a:ext uri="{9D8B030D-6E8A-4147-A177-3AD203B41FA5}">
                      <a16:colId xmlns:a16="http://schemas.microsoft.com/office/drawing/2014/main" val="3242999323"/>
                    </a:ext>
                  </a:extLst>
                </a:gridCol>
              </a:tblGrid>
              <a:tr h="2067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FS_5GSAT_ARCH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(1 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3)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786712"/>
                  </a:ext>
                </a:extLst>
              </a:tr>
              <a:tr h="2067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FS_eNA_ph2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8.9 (5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3.9)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244861"/>
                  </a:ext>
                </a:extLst>
              </a:tr>
              <a:tr h="20004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FS_eNPN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9.75 (6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3.75)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284311"/>
                  </a:ext>
                </a:extLst>
              </a:tr>
              <a:tr h="2067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FS_MUSIM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0578901"/>
                  </a:ext>
                </a:extLst>
              </a:tr>
              <a:tr h="2067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FS_enh_EC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8.5 (4.5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8147647"/>
                  </a:ext>
                </a:extLst>
              </a:tr>
              <a:tr h="2067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FS_5G_ProSe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12.5 (7+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6717609"/>
                  </a:ext>
                </a:extLst>
              </a:tr>
              <a:tr h="2067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FS_5MBS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12.9 (7.4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3501887"/>
                  </a:ext>
                </a:extLst>
              </a:tr>
              <a:tr h="2425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FS_eNS_ph2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10548"/>
                  </a:ext>
                </a:extLst>
              </a:tr>
              <a:tr h="2425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FS_eV2XARC_ph2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 (2 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1.5)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4149646"/>
                  </a:ext>
                </a:extLst>
              </a:tr>
              <a:tr h="2425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FS_IIoT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411510"/>
                  </a:ext>
                </a:extLst>
              </a:tr>
              <a:tr h="21837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5G_AIS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181070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33365B5-065F-4A95-8AFF-9EB30849B9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705898"/>
              </p:ext>
            </p:extLst>
          </p:nvPr>
        </p:nvGraphicFramePr>
        <p:xfrm>
          <a:off x="5050605" y="3074668"/>
          <a:ext cx="2465788" cy="1124972"/>
        </p:xfrm>
        <a:graphic>
          <a:graphicData uri="http://schemas.openxmlformats.org/drawingml/2006/table">
            <a:tbl>
              <a:tblPr firstRow="1" firstCol="1" bandRow="1"/>
              <a:tblGrid>
                <a:gridCol w="1264507">
                  <a:extLst>
                    <a:ext uri="{9D8B030D-6E8A-4147-A177-3AD203B41FA5}">
                      <a16:colId xmlns:a16="http://schemas.microsoft.com/office/drawing/2014/main" val="3307984867"/>
                    </a:ext>
                  </a:extLst>
                </a:gridCol>
                <a:gridCol w="1201281">
                  <a:extLst>
                    <a:ext uri="{9D8B030D-6E8A-4147-A177-3AD203B41FA5}">
                      <a16:colId xmlns:a16="http://schemas.microsoft.com/office/drawing/2014/main" val="534265699"/>
                    </a:ext>
                  </a:extLst>
                </a:gridCol>
              </a:tblGrid>
              <a:tr h="2067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FS_eATSSS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4.5 (2.5+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760717"/>
                  </a:ext>
                </a:extLst>
              </a:tr>
              <a:tr h="2067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FS_5WWC_ph2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(2+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336312"/>
                  </a:ext>
                </a:extLst>
              </a:tr>
              <a:tr h="20004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FS_ID_UAS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(3+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0231892"/>
                  </a:ext>
                </a:extLst>
              </a:tr>
              <a:tr h="2067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LCS (WID only for latency reduction)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(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170668"/>
                  </a:ext>
                </a:extLst>
              </a:tr>
              <a:tr h="2067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MPS2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(1+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178117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F00E539-A323-44E9-9141-6A55082D42BF}"/>
              </a:ext>
            </a:extLst>
          </p:cNvPr>
          <p:cNvSpPr txBox="1"/>
          <p:nvPr/>
        </p:nvSpPr>
        <p:spPr>
          <a:xfrm>
            <a:off x="1562100" y="2664063"/>
            <a:ext cx="13971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IN Items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FDCC42-24DE-453C-8F91-1306060577B9}"/>
              </a:ext>
            </a:extLst>
          </p:cNvPr>
          <p:cNvSpPr txBox="1"/>
          <p:nvPr/>
        </p:nvSpPr>
        <p:spPr>
          <a:xfrm>
            <a:off x="6353175" y="2664062"/>
            <a:ext cx="13971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IN* Items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5BFB2B-46C7-41AA-B2B6-D8D912929261}"/>
              </a:ext>
            </a:extLst>
          </p:cNvPr>
          <p:cNvSpPr txBox="1"/>
          <p:nvPr/>
        </p:nvSpPr>
        <p:spPr>
          <a:xfrm>
            <a:off x="5547360" y="5908040"/>
            <a:ext cx="13308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TOTAL TUs = 96.55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A7776E-DEB2-497C-8D05-27BEB8140D43}"/>
              </a:ext>
            </a:extLst>
          </p:cNvPr>
          <p:cNvSpPr txBox="1"/>
          <p:nvPr/>
        </p:nvSpPr>
        <p:spPr>
          <a:xfrm>
            <a:off x="1977853" y="5502274"/>
            <a:ext cx="13308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TOTAL TUs = 80.05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E23396-91F9-44B0-9B6C-90F21840A773}"/>
              </a:ext>
            </a:extLst>
          </p:cNvPr>
          <p:cNvSpPr txBox="1"/>
          <p:nvPr/>
        </p:nvSpPr>
        <p:spPr>
          <a:xfrm>
            <a:off x="6199038" y="4204690"/>
            <a:ext cx="12602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TOTAL TUs = 16.5</a:t>
            </a:r>
          </a:p>
        </p:txBody>
      </p:sp>
    </p:spTree>
    <p:extLst>
      <p:ext uri="{BB962C8B-B14F-4D97-AF65-F5344CB8AC3E}">
        <p14:creationId xmlns:p14="http://schemas.microsoft.com/office/powerpoint/2010/main" val="38519793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52ebac36f3a3857a7e2f843bdf61faf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be07f95e4277b4637c061ba86aa002a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B3C497-F80B-47AA-BB3E-9497ECE69CD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B83034D-7A89-4542-8393-21F10DC107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944C9B5-C2D5-4CB6-A9E1-9552778077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7534</TotalTime>
  <Words>1023</Words>
  <Application>Microsoft Office PowerPoint</Application>
  <PresentationFormat>On-screen Show (4:3)</PresentationFormat>
  <Paragraphs>262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CG Times (WN)</vt:lpstr>
      <vt:lpstr>Times New Roman</vt:lpstr>
      <vt:lpstr>Office Theme</vt:lpstr>
      <vt:lpstr>PowerPoint Presentation</vt:lpstr>
      <vt:lpstr>Way Forward (IN items downscoping)</vt:lpstr>
      <vt:lpstr>FS_5MBS WT assessment</vt:lpstr>
      <vt:lpstr>IN items, updated TU allocation</vt:lpstr>
      <vt:lpstr>Way Forward (IN*)</vt:lpstr>
      <vt:lpstr>Conclusions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Qualcomm</cp:lastModifiedBy>
  <cp:revision>1239</cp:revision>
  <dcterms:created xsi:type="dcterms:W3CDTF">2008-08-30T09:32:10Z</dcterms:created>
  <dcterms:modified xsi:type="dcterms:W3CDTF">2019-12-13T10:03:42Z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ContentTypeId">
    <vt:lpwstr>0x010100EB28163D68FE8E4D9361964FDD814FC4</vt:lpwstr>
  </property>
</Properties>
</file>